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8" r:id="rId3"/>
    <p:sldId id="260" r:id="rId4"/>
    <p:sldId id="259" r:id="rId5"/>
    <p:sldId id="290" r:id="rId6"/>
    <p:sldId id="345" r:id="rId7"/>
    <p:sldId id="357" r:id="rId8"/>
    <p:sldId id="358" r:id="rId9"/>
    <p:sldId id="355"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32" autoAdjust="0"/>
    <p:restoredTop sz="82562" autoAdjust="0"/>
  </p:normalViewPr>
  <p:slideViewPr>
    <p:cSldViewPr snapToGrid="0" snapToObjects="1">
      <p:cViewPr varScale="1">
        <p:scale>
          <a:sx n="91" d="100"/>
          <a:sy n="91" d="100"/>
        </p:scale>
        <p:origin x="1064"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FC96BA-08DA-2D41-9ABB-71839B9120E1}" type="datetimeFigureOut">
              <a:rPr lang="en-US" smtClean="0"/>
              <a:t>3/19/19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25FF4D-D286-9945-84D1-EE6F4129429D}" type="slidenum">
              <a:rPr lang="en-US" smtClean="0"/>
              <a:t>‹#›</a:t>
            </a:fld>
            <a:endParaRPr lang="en-US"/>
          </a:p>
        </p:txBody>
      </p:sp>
    </p:spTree>
    <p:extLst>
      <p:ext uri="{BB962C8B-B14F-4D97-AF65-F5344CB8AC3E}">
        <p14:creationId xmlns:p14="http://schemas.microsoft.com/office/powerpoint/2010/main" val="523837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25FF4D-D286-9945-84D1-EE6F4129429D}" type="slidenum">
              <a:rPr lang="en-US" smtClean="0"/>
              <a:t>2</a:t>
            </a:fld>
            <a:endParaRPr lang="en-US"/>
          </a:p>
        </p:txBody>
      </p:sp>
    </p:spTree>
    <p:extLst>
      <p:ext uri="{BB962C8B-B14F-4D97-AF65-F5344CB8AC3E}">
        <p14:creationId xmlns:p14="http://schemas.microsoft.com/office/powerpoint/2010/main" val="563851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25FF4D-D286-9945-84D1-EE6F4129429D}" type="slidenum">
              <a:rPr lang="en-US" smtClean="0"/>
              <a:t>3</a:t>
            </a:fld>
            <a:endParaRPr lang="en-US"/>
          </a:p>
        </p:txBody>
      </p:sp>
    </p:spTree>
    <p:extLst>
      <p:ext uri="{BB962C8B-B14F-4D97-AF65-F5344CB8AC3E}">
        <p14:creationId xmlns:p14="http://schemas.microsoft.com/office/powerpoint/2010/main" val="2024954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All flat maps of the earth are projections, attempts to represent a globe on a single surface. Every projection is a distortion, but the nature of the distortions varies depending on the ways the images are constructed and the purpose they are meant to serve. Maps for navigation are very different than those used to show geologic features, for instance.</a:t>
            </a:r>
            <a:endParaRPr lang="en-US" dirty="0"/>
          </a:p>
        </p:txBody>
      </p:sp>
      <p:sp>
        <p:nvSpPr>
          <p:cNvPr id="4" name="Slide Number Placeholder 3"/>
          <p:cNvSpPr>
            <a:spLocks noGrp="1"/>
          </p:cNvSpPr>
          <p:nvPr>
            <p:ph type="sldNum" sz="quarter" idx="5"/>
          </p:nvPr>
        </p:nvSpPr>
        <p:spPr/>
        <p:txBody>
          <a:bodyPr/>
          <a:lstStyle/>
          <a:p>
            <a:fld id="{BF25FF4D-D286-9945-84D1-EE6F4129429D}" type="slidenum">
              <a:rPr lang="en-US" smtClean="0"/>
              <a:t>4</a:t>
            </a:fld>
            <a:endParaRPr lang="en-US"/>
          </a:p>
        </p:txBody>
      </p:sp>
    </p:spTree>
    <p:extLst>
      <p:ext uri="{BB962C8B-B14F-4D97-AF65-F5344CB8AC3E}">
        <p14:creationId xmlns:p14="http://schemas.microsoft.com/office/powerpoint/2010/main" val="2012605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0900BA-030E-4AC1-99B0-C0B106F8FA97}" type="slidenum">
              <a:rPr lang="en-GB" smtClean="0"/>
              <a:t>5</a:t>
            </a:fld>
            <a:endParaRPr lang="en-GB"/>
          </a:p>
        </p:txBody>
      </p:sp>
    </p:spTree>
    <p:extLst>
      <p:ext uri="{BB962C8B-B14F-4D97-AF65-F5344CB8AC3E}">
        <p14:creationId xmlns:p14="http://schemas.microsoft.com/office/powerpoint/2010/main" val="41601329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200" dirty="0">
                <a:solidFill>
                  <a:schemeClr val="tx1"/>
                </a:solidFill>
                <a:effectLst/>
                <a:latin typeface="+mn-lt"/>
                <a:ea typeface="+mn-ea"/>
                <a:cs typeface="+mn-cs"/>
              </a:rPr>
              <a:t>Typically everyday citizens are not equipped to gather scientific evidence. </a:t>
            </a:r>
            <a:r>
              <a:rPr lang="en-GB" sz="1800" kern="1200" dirty="0" err="1">
                <a:solidFill>
                  <a:schemeClr val="tx1"/>
                </a:solidFill>
                <a:effectLst/>
                <a:latin typeface="+mn-lt"/>
                <a:ea typeface="+mn-ea"/>
                <a:cs typeface="+mn-cs"/>
              </a:rPr>
              <a:t>Usuallyit’s</a:t>
            </a:r>
            <a:r>
              <a:rPr lang="en-GB" sz="1800" kern="1200" dirty="0">
                <a:solidFill>
                  <a:schemeClr val="tx1"/>
                </a:solidFill>
                <a:effectLst/>
                <a:latin typeface="+mn-lt"/>
                <a:ea typeface="+mn-ea"/>
                <a:cs typeface="+mn-cs"/>
              </a:rPr>
              <a:t> governments or academics or journalists who do this. Sometimes for-profit companies and non-profits. So the next question is, how can civil society develop tools and practices to support real, effective participation in science and evidence-making processes?</a:t>
            </a:r>
          </a:p>
        </p:txBody>
      </p:sp>
      <p:sp>
        <p:nvSpPr>
          <p:cNvPr id="4" name="Slide Number Placeholder 3"/>
          <p:cNvSpPr>
            <a:spLocks noGrp="1"/>
          </p:cNvSpPr>
          <p:nvPr>
            <p:ph type="sldNum" sz="quarter" idx="10"/>
          </p:nvPr>
        </p:nvSpPr>
        <p:spPr/>
        <p:txBody>
          <a:bodyPr/>
          <a:lstStyle/>
          <a:p>
            <a:fld id="{C90900BA-030E-4AC1-99B0-C0B106F8FA97}" type="slidenum">
              <a:rPr lang="en-GB" smtClean="0"/>
              <a:t>6</a:t>
            </a:fld>
            <a:endParaRPr lang="en-GB"/>
          </a:p>
        </p:txBody>
      </p:sp>
    </p:spTree>
    <p:extLst>
      <p:ext uri="{BB962C8B-B14F-4D97-AF65-F5344CB8AC3E}">
        <p14:creationId xmlns:p14="http://schemas.microsoft.com/office/powerpoint/2010/main" val="261291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200" dirty="0">
                <a:solidFill>
                  <a:schemeClr val="tx1"/>
                </a:solidFill>
                <a:effectLst/>
                <a:latin typeface="+mn-lt"/>
                <a:ea typeface="+mn-ea"/>
                <a:cs typeface="+mn-cs"/>
              </a:rPr>
              <a:t>Typically everyday citizens are not equipped to gather scientific evidence. </a:t>
            </a:r>
            <a:r>
              <a:rPr lang="en-GB" sz="1800" kern="1200" dirty="0" err="1">
                <a:solidFill>
                  <a:schemeClr val="tx1"/>
                </a:solidFill>
                <a:effectLst/>
                <a:latin typeface="+mn-lt"/>
                <a:ea typeface="+mn-ea"/>
                <a:cs typeface="+mn-cs"/>
              </a:rPr>
              <a:t>Usuallyit’s</a:t>
            </a:r>
            <a:r>
              <a:rPr lang="en-GB" sz="1800" kern="1200" dirty="0">
                <a:solidFill>
                  <a:schemeClr val="tx1"/>
                </a:solidFill>
                <a:effectLst/>
                <a:latin typeface="+mn-lt"/>
                <a:ea typeface="+mn-ea"/>
                <a:cs typeface="+mn-cs"/>
              </a:rPr>
              <a:t> governments or academics or journalists who do this. Sometimes for-profit companies and non-profits. So the next question is, how can civil society develop tools and practices to support real, effective participation in science and evidence-making processes?</a:t>
            </a:r>
          </a:p>
        </p:txBody>
      </p:sp>
      <p:sp>
        <p:nvSpPr>
          <p:cNvPr id="4" name="Slide Number Placeholder 3"/>
          <p:cNvSpPr>
            <a:spLocks noGrp="1"/>
          </p:cNvSpPr>
          <p:nvPr>
            <p:ph type="sldNum" sz="quarter" idx="10"/>
          </p:nvPr>
        </p:nvSpPr>
        <p:spPr/>
        <p:txBody>
          <a:bodyPr/>
          <a:lstStyle/>
          <a:p>
            <a:fld id="{C90900BA-030E-4AC1-99B0-C0B106F8FA97}" type="slidenum">
              <a:rPr lang="en-GB" smtClean="0"/>
              <a:t>7</a:t>
            </a:fld>
            <a:endParaRPr lang="en-GB"/>
          </a:p>
        </p:txBody>
      </p:sp>
    </p:spTree>
    <p:extLst>
      <p:ext uri="{BB962C8B-B14F-4D97-AF65-F5344CB8AC3E}">
        <p14:creationId xmlns:p14="http://schemas.microsoft.com/office/powerpoint/2010/main" val="29730486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kern="1200" dirty="0">
                <a:solidFill>
                  <a:schemeClr val="tx1"/>
                </a:solidFill>
                <a:effectLst/>
                <a:latin typeface="+mn-lt"/>
                <a:ea typeface="+mn-ea"/>
                <a:cs typeface="+mn-cs"/>
              </a:rPr>
              <a:t>Typically everyday citizens are not equipped to gather scientific evidence. </a:t>
            </a:r>
            <a:r>
              <a:rPr lang="en-GB" sz="1800" kern="1200" dirty="0" err="1">
                <a:solidFill>
                  <a:schemeClr val="tx1"/>
                </a:solidFill>
                <a:effectLst/>
                <a:latin typeface="+mn-lt"/>
                <a:ea typeface="+mn-ea"/>
                <a:cs typeface="+mn-cs"/>
              </a:rPr>
              <a:t>Usuallyit’s</a:t>
            </a:r>
            <a:r>
              <a:rPr lang="en-GB" sz="1800" kern="1200" dirty="0">
                <a:solidFill>
                  <a:schemeClr val="tx1"/>
                </a:solidFill>
                <a:effectLst/>
                <a:latin typeface="+mn-lt"/>
                <a:ea typeface="+mn-ea"/>
                <a:cs typeface="+mn-cs"/>
              </a:rPr>
              <a:t> governments or academics or journalists who do this. Sometimes for-profit companies and non-profits. So the next question is, how can civil society develop tools and practices to support real, effective participation in science and evidence-making processes?</a:t>
            </a:r>
          </a:p>
        </p:txBody>
      </p:sp>
      <p:sp>
        <p:nvSpPr>
          <p:cNvPr id="4" name="Slide Number Placeholder 3"/>
          <p:cNvSpPr>
            <a:spLocks noGrp="1"/>
          </p:cNvSpPr>
          <p:nvPr>
            <p:ph type="sldNum" sz="quarter" idx="10"/>
          </p:nvPr>
        </p:nvSpPr>
        <p:spPr/>
        <p:txBody>
          <a:bodyPr/>
          <a:lstStyle/>
          <a:p>
            <a:fld id="{C90900BA-030E-4AC1-99B0-C0B106F8FA97}" type="slidenum">
              <a:rPr lang="en-GB" smtClean="0"/>
              <a:t>8</a:t>
            </a:fld>
            <a:endParaRPr lang="en-GB"/>
          </a:p>
        </p:txBody>
      </p:sp>
    </p:spTree>
    <p:extLst>
      <p:ext uri="{BB962C8B-B14F-4D97-AF65-F5344CB8AC3E}">
        <p14:creationId xmlns:p14="http://schemas.microsoft.com/office/powerpoint/2010/main" val="40635461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citizen science is a way to get bottom-up and emergent evidence-making initiatives from citizens and activists.</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90900BA-030E-4AC1-99B0-C0B106F8FA97}" type="slidenum">
              <a:rPr lang="en-GB" smtClean="0"/>
              <a:t>9</a:t>
            </a:fld>
            <a:endParaRPr lang="en-GB"/>
          </a:p>
        </p:txBody>
      </p:sp>
    </p:spTree>
    <p:extLst>
      <p:ext uri="{BB962C8B-B14F-4D97-AF65-F5344CB8AC3E}">
        <p14:creationId xmlns:p14="http://schemas.microsoft.com/office/powerpoint/2010/main" val="2656982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b="1">
                <a:solidFill>
                  <a:schemeClr val="bg1"/>
                </a:solidFill>
                <a:latin typeface="Century Gothic" panose="020B0502020202020204" pitchFamily="34" charset="0"/>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bg1"/>
                </a:solidFill>
                <a:latin typeface="Century Gothic" panose="020B0502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9" name="Shape 19"/>
          <p:cNvSpPr>
            <a:spLocks noGrp="1"/>
          </p:cNvSpPr>
          <p:nvPr>
            <p:ph type="title"/>
          </p:nvPr>
        </p:nvSpPr>
        <p:spPr>
          <a:prstGeom prst="rect">
            <a:avLst/>
          </a:prstGeom>
        </p:spPr>
        <p:txBody>
          <a:bodyPr/>
          <a:lstStyle/>
          <a:p>
            <a:pPr lvl="0">
              <a:defRPr sz="1800"/>
            </a:pPr>
            <a:r>
              <a:rPr sz="2848"/>
              <a:t>Title Text</a:t>
            </a:r>
          </a:p>
        </p:txBody>
      </p:sp>
      <p:sp>
        <p:nvSpPr>
          <p:cNvPr id="20" name="Shape 20"/>
          <p:cNvSpPr>
            <a:spLocks noGrp="1"/>
          </p:cNvSpPr>
          <p:nvPr>
            <p:ph type="body" idx="1"/>
          </p:nvPr>
        </p:nvSpPr>
        <p:spPr>
          <a:prstGeom prst="rect">
            <a:avLst/>
          </a:prstGeom>
        </p:spPr>
        <p:txBody>
          <a:bodyPr/>
          <a:lstStyle>
            <a:lvl2pPr marL="439493" indent="-205097">
              <a:spcBef>
                <a:spcPts val="1582"/>
              </a:spcBef>
              <a:buSzPct val="75000"/>
              <a:buChar char="•"/>
              <a:defRPr sz="1793"/>
            </a:lvl2pPr>
            <a:lvl3pPr marL="755276" indent="-286484">
              <a:spcBef>
                <a:spcPts val="1371"/>
              </a:spcBef>
              <a:buSzPct val="75000"/>
              <a:buChar char="•"/>
              <a:defRPr sz="1582"/>
            </a:lvl3pPr>
            <a:lvl4pPr marL="989672" indent="-286484">
              <a:buSzPct val="75000"/>
              <a:buChar char="•"/>
            </a:lvl4pPr>
            <a:lvl5pPr marL="1224068" indent="-286484">
              <a:buSzPct val="75000"/>
              <a:buChar char="•"/>
            </a:lvl5pPr>
          </a:lstStyle>
          <a:p>
            <a:pPr lvl="0">
              <a:defRPr sz="1800"/>
            </a:pPr>
            <a:r>
              <a:rPr sz="2321"/>
              <a:t>Body Level One</a:t>
            </a:r>
          </a:p>
          <a:p>
            <a:pPr lvl="1">
              <a:defRPr sz="1800"/>
            </a:pPr>
            <a:r>
              <a:rPr sz="1793"/>
              <a:t>Body Level Two</a:t>
            </a:r>
          </a:p>
          <a:p>
            <a:pPr lvl="2">
              <a:defRPr sz="1800"/>
            </a:pPr>
            <a:r>
              <a:rPr sz="1582"/>
              <a:t>Body Level Three</a:t>
            </a:r>
          </a:p>
          <a:p>
            <a:pPr lvl="3">
              <a:defRPr sz="1800"/>
            </a:pPr>
            <a:r>
              <a:rPr sz="2321"/>
              <a:t>Body Level Four</a:t>
            </a:r>
          </a:p>
          <a:p>
            <a:pPr lvl="4">
              <a:defRPr sz="1800"/>
            </a:pPr>
            <a:r>
              <a:rPr sz="2321"/>
              <a:t>Body Level Five</a:t>
            </a:r>
          </a:p>
        </p:txBody>
      </p:sp>
      <p:sp>
        <p:nvSpPr>
          <p:cNvPr id="21" name="Shape 21"/>
          <p:cNvSpPr>
            <a:spLocks noGrp="1"/>
          </p:cNvSpPr>
          <p:nvPr>
            <p:ph type="sldNum" sz="quarter" idx="2"/>
          </p:nvPr>
        </p:nvSpPr>
        <p:spPr>
          <a:xfrm>
            <a:off x="6457950" y="6356351"/>
            <a:ext cx="2057400" cy="365125"/>
          </a:xfrm>
          <a:prstGeom prst="rect">
            <a:avLst/>
          </a:prstGeom>
        </p:spPr>
        <p:txBody>
          <a:bodyPr/>
          <a:lstStyle/>
          <a:p>
            <a:pPr lvl="0"/>
            <a:fld id="{86CB4B4D-7CA3-9044-876B-883B54F8677D}" type="slidenum">
              <a:t>‹#›</a:t>
            </a:fld>
            <a:endParaRPr/>
          </a:p>
        </p:txBody>
      </p:sp>
    </p:spTree>
    <p:extLst>
      <p:ext uri="{BB962C8B-B14F-4D97-AF65-F5344CB8AC3E}">
        <p14:creationId xmlns:p14="http://schemas.microsoft.com/office/powerpoint/2010/main" val="60761366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3/19/19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b="1" kern="1200">
          <a:solidFill>
            <a:schemeClr val="bg1"/>
          </a:solidFill>
          <a:latin typeface="Century Gothic" panose="020B0502020202020204" pitchFamily="34" charset="0"/>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bg1"/>
          </a:solidFill>
          <a:latin typeface="Century Gothic" panose="020B0502020202020204" pitchFamily="34"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marL="0" lvl="0" indent="0">
              <a:buNone/>
            </a:pPr>
            <a:r>
              <a:rPr lang="en-GB" dirty="0"/>
              <a:t>DATA, DESIGN &amp; THE CITY</a:t>
            </a:r>
            <a:endParaRPr dirty="0"/>
          </a:p>
        </p:txBody>
      </p:sp>
      <p:sp>
        <p:nvSpPr>
          <p:cNvPr id="3" name="Subtitle 2"/>
          <p:cNvSpPr>
            <a:spLocks noGrp="1"/>
          </p:cNvSpPr>
          <p:nvPr>
            <p:ph type="subTitle" idx="1"/>
          </p:nvPr>
        </p:nvSpPr>
        <p:spPr>
          <a:xfrm>
            <a:off x="1371600" y="3886200"/>
            <a:ext cx="6400800" cy="1752600"/>
          </a:xfrm>
        </p:spPr>
        <p:txBody>
          <a:bodyPr>
            <a:normAutofit fontScale="85000" lnSpcReduction="10000"/>
          </a:bodyPr>
          <a:lstStyle/>
          <a:p>
            <a:pPr marL="0" lvl="0" indent="0">
              <a:buNone/>
            </a:pPr>
            <a:r>
              <a:rPr lang="en-GB" b="1" dirty="0"/>
              <a:t>JAMES STEWART &amp; MORGAN CURRIE</a:t>
            </a:r>
            <a:endParaRPr lang="en-GB" sz="3700" b="1" dirty="0"/>
          </a:p>
          <a:p>
            <a:pPr marL="0" lvl="0" indent="0">
              <a:buNone/>
            </a:pPr>
            <a:endParaRPr lang="en-GB" sz="3700" b="1" dirty="0"/>
          </a:p>
          <a:p>
            <a:pPr marL="0" lvl="0" indent="0">
              <a:buNone/>
            </a:pPr>
            <a:r>
              <a:rPr lang="en-GB" b="1" dirty="0"/>
              <a:t>20 MARCH 2019</a:t>
            </a:r>
            <a:endParaRPr b="1" dirty="0"/>
          </a:p>
        </p:txBody>
      </p:sp>
      <p:sp>
        <p:nvSpPr>
          <p:cNvPr id="4" name="Date Placeholder 3"/>
          <p:cNvSpPr>
            <a:spLocks noGrp="1"/>
          </p:cNvSpPr>
          <p:nvPr>
            <p:ph type="dt" sz="half" idx="4294967295"/>
          </p:nvPr>
        </p:nvSpPr>
        <p:spPr>
          <a:xfrm>
            <a:off x="457200" y="6356350"/>
            <a:ext cx="2133600" cy="365125"/>
          </a:xfrm>
          <a:prstGeom prst="rect">
            <a:avLst/>
          </a:prstGeom>
        </p:spPr>
        <p:txBody>
          <a:bodyPr/>
          <a:lstStyle/>
          <a:p>
            <a:pPr marL="0" lvl="0" indent="0">
              <a:buNone/>
            </a:pPr>
            <a:r>
              <a:t>15 January 2016</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8525" y="1014932"/>
            <a:ext cx="7772400" cy="1004196"/>
          </a:xfrm>
        </p:spPr>
        <p:txBody>
          <a:bodyPr>
            <a:noAutofit/>
          </a:bodyPr>
          <a:lstStyle/>
          <a:p>
            <a:pPr marL="0" lvl="0" indent="0" algn="ctr">
              <a:buNone/>
            </a:pPr>
            <a:r>
              <a:rPr lang="en-GB" dirty="0"/>
              <a:t>JUST write</a:t>
            </a:r>
            <a:br>
              <a:rPr lang="en-GB" dirty="0"/>
            </a:br>
            <a:endParaRPr b="0" dirty="0"/>
          </a:p>
        </p:txBody>
      </p:sp>
      <p:sp>
        <p:nvSpPr>
          <p:cNvPr id="3" name="TextBox 2">
            <a:extLst>
              <a:ext uri="{FF2B5EF4-FFF2-40B4-BE49-F238E27FC236}">
                <a16:creationId xmlns:a16="http://schemas.microsoft.com/office/drawing/2014/main" id="{99F69091-B88E-A549-ABB1-0CB5663894EE}"/>
              </a:ext>
            </a:extLst>
          </p:cNvPr>
          <p:cNvSpPr txBox="1"/>
          <p:nvPr/>
        </p:nvSpPr>
        <p:spPr>
          <a:xfrm>
            <a:off x="1111348" y="2603971"/>
            <a:ext cx="7329577" cy="2400657"/>
          </a:xfrm>
          <a:prstGeom prst="rect">
            <a:avLst/>
          </a:prstGeom>
          <a:noFill/>
        </p:spPr>
        <p:txBody>
          <a:bodyPr wrap="square" rtlCol="0">
            <a:spAutoFit/>
          </a:bodyPr>
          <a:lstStyle/>
          <a:p>
            <a:pPr marL="342900" indent="-342900">
              <a:buFont typeface="Arial" panose="020B0604020202020204" pitchFamily="34" charset="0"/>
              <a:buChar char="•"/>
            </a:pPr>
            <a:r>
              <a:rPr lang="en-US" sz="2500" b="1" dirty="0">
                <a:solidFill>
                  <a:schemeClr val="bg1"/>
                </a:solidFill>
                <a:latin typeface="Century Gothic" panose="020B0502020202020204" pitchFamily="34" charset="0"/>
              </a:rPr>
              <a:t>If my course project carried on into the future, I could see it make an impact by…</a:t>
            </a:r>
          </a:p>
          <a:p>
            <a:pPr marL="342900" indent="-342900">
              <a:buFont typeface="Arial" panose="020B0604020202020204" pitchFamily="34" charset="0"/>
              <a:buChar char="•"/>
            </a:pPr>
            <a:endParaRPr lang="en-US" sz="2500" b="1" dirty="0">
              <a:solidFill>
                <a:schemeClr val="bg1"/>
              </a:solidFill>
              <a:latin typeface="Century Gothic" panose="020B0502020202020204" pitchFamily="34" charset="0"/>
            </a:endParaRPr>
          </a:p>
          <a:p>
            <a:pPr marL="342900" indent="-342900">
              <a:buFont typeface="Arial" panose="020B0604020202020204" pitchFamily="34" charset="0"/>
              <a:buChar char="•"/>
            </a:pPr>
            <a:r>
              <a:rPr lang="en-US" sz="2500" b="1" dirty="0">
                <a:solidFill>
                  <a:schemeClr val="bg1"/>
                </a:solidFill>
                <a:latin typeface="Century Gothic" panose="020B0502020202020204" pitchFamily="34" charset="0"/>
              </a:rPr>
              <a:t>My project could be an effective part of a campaign that asks people to…</a:t>
            </a:r>
          </a:p>
          <a:p>
            <a:endParaRPr lang="en-US" sz="2500" b="1" dirty="0">
              <a:solidFill>
                <a:schemeClr val="bg1"/>
              </a:solidFill>
              <a:latin typeface="Century Gothic" panose="020B0502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8525" y="2171999"/>
            <a:ext cx="7772400" cy="1004196"/>
          </a:xfrm>
        </p:spPr>
        <p:txBody>
          <a:bodyPr>
            <a:noAutofit/>
          </a:bodyPr>
          <a:lstStyle/>
          <a:p>
            <a:pPr marL="0" lvl="0" indent="0" algn="ctr">
              <a:buNone/>
            </a:pPr>
            <a:r>
              <a:rPr lang="en-GB" dirty="0"/>
              <a:t>ANNOUNCEMENTS</a:t>
            </a:r>
            <a:br>
              <a:rPr lang="en-GB" dirty="0"/>
            </a:br>
            <a:endParaRPr b="0" dirty="0"/>
          </a:p>
        </p:txBody>
      </p:sp>
    </p:spTree>
    <p:extLst>
      <p:ext uri="{BB962C8B-B14F-4D97-AF65-F5344CB8AC3E}">
        <p14:creationId xmlns:p14="http://schemas.microsoft.com/office/powerpoint/2010/main" val="3319469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7024" y="1493721"/>
            <a:ext cx="7772400" cy="1362075"/>
          </a:xfrm>
        </p:spPr>
        <p:txBody>
          <a:bodyPr>
            <a:normAutofit/>
          </a:bodyPr>
          <a:lstStyle/>
          <a:p>
            <a:pPr algn="ctr" fontAlgn="base"/>
            <a:r>
              <a:rPr lang="en-GB" dirty="0"/>
              <a:t>Catrina Randall</a:t>
            </a:r>
            <a:br>
              <a:rPr lang="en-GB" dirty="0"/>
            </a:br>
            <a:endParaRPr lang="en-GB" b="0" dirty="0"/>
          </a:p>
        </p:txBody>
      </p:sp>
      <p:sp>
        <p:nvSpPr>
          <p:cNvPr id="3" name="TextBox 2">
            <a:extLst>
              <a:ext uri="{FF2B5EF4-FFF2-40B4-BE49-F238E27FC236}">
                <a16:creationId xmlns:a16="http://schemas.microsoft.com/office/drawing/2014/main" id="{164AD191-C178-8F4F-9372-4419769AF221}"/>
              </a:ext>
            </a:extLst>
          </p:cNvPr>
          <p:cNvSpPr txBox="1"/>
          <p:nvPr/>
        </p:nvSpPr>
        <p:spPr>
          <a:xfrm>
            <a:off x="658464" y="2855796"/>
            <a:ext cx="7680960" cy="861774"/>
          </a:xfrm>
          <a:prstGeom prst="rect">
            <a:avLst/>
          </a:prstGeom>
          <a:noFill/>
        </p:spPr>
        <p:txBody>
          <a:bodyPr wrap="square" rtlCol="0">
            <a:spAutoFit/>
          </a:bodyPr>
          <a:lstStyle/>
          <a:p>
            <a:pPr algn="ctr"/>
            <a:r>
              <a:rPr lang="en-US" sz="2500" b="1" dirty="0">
                <a:solidFill>
                  <a:schemeClr val="bg1"/>
                </a:solidFill>
                <a:latin typeface="Century Gothic" panose="020B0502020202020204" pitchFamily="34" charset="0"/>
              </a:rPr>
              <a:t>From Friends of Earth Scotland and The Shrub</a:t>
            </a:r>
          </a:p>
          <a:p>
            <a:endParaRPr lang="en-US" sz="2500" b="1" dirty="0">
              <a:solidFill>
                <a:schemeClr val="bg1"/>
              </a:solidFill>
              <a:latin typeface="Century Gothic" panose="020B0502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A51BD7-FB81-404E-981D-B676A544C020}"/>
              </a:ext>
            </a:extLst>
          </p:cNvPr>
          <p:cNvSpPr>
            <a:spLocks noGrp="1"/>
          </p:cNvSpPr>
          <p:nvPr>
            <p:ph idx="1"/>
          </p:nvPr>
        </p:nvSpPr>
        <p:spPr>
          <a:xfrm>
            <a:off x="0" y="978147"/>
            <a:ext cx="9256542" cy="3263504"/>
          </a:xfrm>
        </p:spPr>
        <p:txBody>
          <a:bodyPr/>
          <a:lstStyle/>
          <a:p>
            <a:endParaRPr lang="en-GB" dirty="0"/>
          </a:p>
          <a:p>
            <a:endParaRPr lang="en-GB" dirty="0"/>
          </a:p>
          <a:p>
            <a:pPr algn="ctr"/>
            <a:endParaRPr lang="en-GB" dirty="0"/>
          </a:p>
          <a:p>
            <a:pPr marL="0" indent="0" algn="ctr">
              <a:buNone/>
            </a:pPr>
            <a:r>
              <a:rPr lang="en-GB" sz="4500" b="1" dirty="0"/>
              <a:t>Data Visualisation for Advocacy</a:t>
            </a:r>
          </a:p>
        </p:txBody>
      </p:sp>
    </p:spTree>
    <p:extLst>
      <p:ext uri="{BB962C8B-B14F-4D97-AF65-F5344CB8AC3E}">
        <p14:creationId xmlns:p14="http://schemas.microsoft.com/office/powerpoint/2010/main" val="2520265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Shape 79"/>
          <p:cNvSpPr>
            <a:spLocks noGrp="1"/>
          </p:cNvSpPr>
          <p:nvPr>
            <p:ph type="title"/>
          </p:nvPr>
        </p:nvSpPr>
        <p:spPr>
          <a:xfrm>
            <a:off x="572379" y="455845"/>
            <a:ext cx="7886700" cy="994172"/>
          </a:xfrm>
          <a:prstGeom prst="rect">
            <a:avLst/>
          </a:prstGeom>
        </p:spPr>
        <p:txBody>
          <a:bodyPr/>
          <a:lstStyle/>
          <a:p>
            <a:pPr lvl="0">
              <a:defRPr sz="1800"/>
            </a:pPr>
            <a:r>
              <a:rPr lang="en-GB" sz="2848" dirty="0"/>
              <a:t>Tactical Tech:</a:t>
            </a:r>
            <a:endParaRPr sz="2848" dirty="0"/>
          </a:p>
        </p:txBody>
      </p:sp>
      <p:sp>
        <p:nvSpPr>
          <p:cNvPr id="80" name="Shape 80"/>
          <p:cNvSpPr>
            <a:spLocks noGrp="1"/>
          </p:cNvSpPr>
          <p:nvPr>
            <p:ph type="body" idx="1"/>
          </p:nvPr>
        </p:nvSpPr>
        <p:spPr>
          <a:xfrm>
            <a:off x="436099" y="2083063"/>
            <a:ext cx="8426547" cy="4525963"/>
          </a:xfrm>
          <a:prstGeom prst="rect">
            <a:avLst/>
          </a:prstGeom>
        </p:spPr>
        <p:txBody>
          <a:bodyPr>
            <a:normAutofit/>
          </a:bodyPr>
          <a:lstStyle/>
          <a:p>
            <a:pPr defTabSz="258773">
              <a:spcBef>
                <a:spcPts val="1371"/>
              </a:spcBef>
              <a:buFont typeface="Arial" panose="020B0604020202020204" pitchFamily="34" charset="0"/>
              <a:buChar char="•"/>
              <a:defRPr sz="1800"/>
            </a:pPr>
            <a:r>
              <a:rPr lang="en-GB" sz="2500" b="1" dirty="0"/>
              <a:t>Exploring ‘known knowns’. </a:t>
            </a:r>
            <a:r>
              <a:rPr lang="en-GB" sz="2500" b="1" dirty="0">
                <a:solidFill>
                  <a:schemeClr val="bg1"/>
                </a:solidFill>
                <a:latin typeface="Century Gothic" panose="020B0502020202020204" pitchFamily="34" charset="0"/>
              </a:rPr>
              <a:t>Make information immediately relevant and consider engaging people through participation and crowdsourcing</a:t>
            </a:r>
          </a:p>
          <a:p>
            <a:pPr defTabSz="258773">
              <a:spcBef>
                <a:spcPts val="1371"/>
              </a:spcBef>
              <a:buFont typeface="Arial" panose="020B0604020202020204" pitchFamily="34" charset="0"/>
              <a:buChar char="•"/>
              <a:defRPr sz="1800"/>
            </a:pPr>
            <a:endParaRPr lang="en-GB" sz="2500" b="1" dirty="0"/>
          </a:p>
          <a:p>
            <a:pPr defTabSz="258773">
              <a:spcBef>
                <a:spcPts val="1371"/>
              </a:spcBef>
              <a:buFont typeface="Arial" panose="020B0604020202020204" pitchFamily="34" charset="0"/>
              <a:buChar char="•"/>
              <a:defRPr sz="1800"/>
            </a:pPr>
            <a:r>
              <a:rPr lang="en-GB" sz="2500" b="1" dirty="0">
                <a:solidFill>
                  <a:schemeClr val="bg1"/>
                </a:solidFill>
                <a:latin typeface="Century Gothic" panose="020B0502020202020204" pitchFamily="34" charset="0"/>
              </a:rPr>
              <a:t>Exploring ‘unknown knowns’. Help people think more clearly about a project and connect the dots</a:t>
            </a:r>
          </a:p>
          <a:p>
            <a:pPr defTabSz="258773">
              <a:spcBef>
                <a:spcPts val="1371"/>
              </a:spcBef>
              <a:buFont typeface="Arial" panose="020B0604020202020204" pitchFamily="34" charset="0"/>
              <a:buChar char="•"/>
              <a:defRPr sz="1800"/>
            </a:pPr>
            <a:endParaRPr lang="en-GB" sz="2500" b="1" dirty="0"/>
          </a:p>
          <a:p>
            <a:pPr defTabSz="258773">
              <a:spcBef>
                <a:spcPts val="1371"/>
              </a:spcBef>
              <a:buFont typeface="Arial" panose="020B0604020202020204" pitchFamily="34" charset="0"/>
              <a:buChar char="•"/>
              <a:defRPr sz="1800"/>
            </a:pPr>
            <a:r>
              <a:rPr lang="en-GB" sz="2500" b="1" dirty="0">
                <a:solidFill>
                  <a:schemeClr val="bg1"/>
                </a:solidFill>
                <a:latin typeface="Century Gothic" panose="020B0502020202020204" pitchFamily="34" charset="0"/>
              </a:rPr>
              <a:t>Exploring ‘unknown </a:t>
            </a:r>
            <a:r>
              <a:rPr lang="en-GB" sz="2500" b="1" dirty="0"/>
              <a:t>u</a:t>
            </a:r>
            <a:r>
              <a:rPr lang="en-GB" sz="2500" b="1" dirty="0">
                <a:solidFill>
                  <a:schemeClr val="bg1"/>
                </a:solidFill>
                <a:latin typeface="Century Gothic" panose="020B0502020202020204" pitchFamily="34" charset="0"/>
              </a:rPr>
              <a:t>nknowns’. Investigative work to uncover and visualise hard to find information</a:t>
            </a:r>
          </a:p>
        </p:txBody>
      </p:sp>
    </p:spTree>
    <p:extLst>
      <p:ext uri="{BB962C8B-B14F-4D97-AF65-F5344CB8AC3E}">
        <p14:creationId xmlns:p14="http://schemas.microsoft.com/office/powerpoint/2010/main" val="94651105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Shape 79"/>
          <p:cNvSpPr>
            <a:spLocks noGrp="1"/>
          </p:cNvSpPr>
          <p:nvPr>
            <p:ph type="title"/>
          </p:nvPr>
        </p:nvSpPr>
        <p:spPr>
          <a:xfrm>
            <a:off x="572379" y="455845"/>
            <a:ext cx="7886700" cy="994172"/>
          </a:xfrm>
          <a:prstGeom prst="rect">
            <a:avLst/>
          </a:prstGeom>
        </p:spPr>
        <p:txBody>
          <a:bodyPr/>
          <a:lstStyle/>
          <a:p>
            <a:pPr lvl="0">
              <a:defRPr sz="1800"/>
            </a:pPr>
            <a:r>
              <a:rPr lang="en-GB" sz="2848" dirty="0"/>
              <a:t>Tactical Tech:</a:t>
            </a:r>
            <a:endParaRPr sz="2848" dirty="0"/>
          </a:p>
        </p:txBody>
      </p:sp>
      <p:sp>
        <p:nvSpPr>
          <p:cNvPr id="80" name="Shape 80"/>
          <p:cNvSpPr>
            <a:spLocks noGrp="1"/>
          </p:cNvSpPr>
          <p:nvPr>
            <p:ph type="body" idx="1"/>
          </p:nvPr>
        </p:nvSpPr>
        <p:spPr>
          <a:xfrm>
            <a:off x="436099" y="2083063"/>
            <a:ext cx="8426547" cy="4525963"/>
          </a:xfrm>
          <a:prstGeom prst="rect">
            <a:avLst/>
          </a:prstGeom>
        </p:spPr>
        <p:txBody>
          <a:bodyPr>
            <a:normAutofit lnSpcReduction="10000"/>
          </a:bodyPr>
          <a:lstStyle/>
          <a:p>
            <a:r>
              <a:rPr lang="en-GB" sz="2400" b="1" dirty="0"/>
              <a:t>What is the point?  </a:t>
            </a:r>
          </a:p>
          <a:p>
            <a:endParaRPr lang="en-GB" sz="2400" b="1" dirty="0"/>
          </a:p>
          <a:p>
            <a:r>
              <a:rPr lang="en-GB" sz="2400" b="1" dirty="0"/>
              <a:t>Consider whether the data needs to be simplified, contextualised or completed with other data  </a:t>
            </a:r>
          </a:p>
          <a:p>
            <a:endParaRPr lang="en-GB" sz="2400" b="1" dirty="0"/>
          </a:p>
          <a:p>
            <a:r>
              <a:rPr lang="en-GB" sz="2400" b="1" dirty="0"/>
              <a:t>Does it frame the data in succinct and compelling ways without misleading or over-generalising? </a:t>
            </a:r>
          </a:p>
          <a:p>
            <a:endParaRPr lang="en-GB" sz="2400" b="1" dirty="0"/>
          </a:p>
          <a:p>
            <a:r>
              <a:rPr lang="en-GB" sz="2400" b="1" dirty="0"/>
              <a:t>Is the information presented in an engaging way? How can the visual design help organise and give meaning to the data? </a:t>
            </a:r>
          </a:p>
        </p:txBody>
      </p:sp>
    </p:spTree>
    <p:extLst>
      <p:ext uri="{BB962C8B-B14F-4D97-AF65-F5344CB8AC3E}">
        <p14:creationId xmlns:p14="http://schemas.microsoft.com/office/powerpoint/2010/main" val="142813321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Shape 79"/>
          <p:cNvSpPr>
            <a:spLocks noGrp="1"/>
          </p:cNvSpPr>
          <p:nvPr>
            <p:ph type="title"/>
          </p:nvPr>
        </p:nvSpPr>
        <p:spPr>
          <a:xfrm>
            <a:off x="572379" y="244829"/>
            <a:ext cx="7886700" cy="994172"/>
          </a:xfrm>
          <a:prstGeom prst="rect">
            <a:avLst/>
          </a:prstGeom>
        </p:spPr>
        <p:txBody>
          <a:bodyPr/>
          <a:lstStyle/>
          <a:p>
            <a:pPr lvl="0">
              <a:defRPr sz="1800"/>
            </a:pPr>
            <a:r>
              <a:rPr lang="en-GB" sz="2848" dirty="0"/>
              <a:t>Tactical Tech:</a:t>
            </a:r>
            <a:endParaRPr sz="2848" dirty="0"/>
          </a:p>
        </p:txBody>
      </p:sp>
      <p:sp>
        <p:nvSpPr>
          <p:cNvPr id="80" name="Shape 80"/>
          <p:cNvSpPr>
            <a:spLocks noGrp="1"/>
          </p:cNvSpPr>
          <p:nvPr>
            <p:ph type="body" idx="1"/>
          </p:nvPr>
        </p:nvSpPr>
        <p:spPr>
          <a:xfrm>
            <a:off x="436099" y="1632897"/>
            <a:ext cx="8426547" cy="4525963"/>
          </a:xfrm>
          <a:prstGeom prst="rect">
            <a:avLst/>
          </a:prstGeom>
        </p:spPr>
        <p:txBody>
          <a:bodyPr>
            <a:normAutofit fontScale="70000" lnSpcReduction="20000"/>
          </a:bodyPr>
          <a:lstStyle/>
          <a:p>
            <a:pPr marL="0" indent="0">
              <a:buNone/>
            </a:pPr>
            <a:r>
              <a:rPr lang="en-GB" b="1" dirty="0"/>
              <a:t>A good information graphic :</a:t>
            </a:r>
          </a:p>
          <a:p>
            <a:pPr marL="0" indent="0">
              <a:buNone/>
            </a:pPr>
            <a:endParaRPr lang="en-GB" b="1" dirty="0"/>
          </a:p>
          <a:p>
            <a:r>
              <a:rPr lang="en-GB" b="1" dirty="0"/>
              <a:t>provides a concise visual entry-point that at first glance invites us to examine the image further. </a:t>
            </a:r>
            <a:endParaRPr lang="en-GB" sz="2400" b="1" dirty="0"/>
          </a:p>
          <a:p>
            <a:endParaRPr lang="en-GB" sz="2400" b="1" dirty="0"/>
          </a:p>
          <a:p>
            <a:r>
              <a:rPr lang="en-GB" b="1" dirty="0"/>
              <a:t>presents something that we weren’t quite expecting, or gives us perspective on something out of context. </a:t>
            </a:r>
            <a:endParaRPr lang="en-GB" sz="2400" b="1" dirty="0"/>
          </a:p>
          <a:p>
            <a:endParaRPr lang="en-GB" sz="2400" b="1" dirty="0"/>
          </a:p>
          <a:p>
            <a:r>
              <a:rPr lang="en-GB" b="1" dirty="0"/>
              <a:t>communicates something that the audience may not have known, understood or reflected</a:t>
            </a:r>
            <a:br>
              <a:rPr lang="en-GB" b="1" dirty="0"/>
            </a:br>
            <a:r>
              <a:rPr lang="en-GB" b="1" dirty="0"/>
              <a:t>on before. </a:t>
            </a:r>
            <a:endParaRPr lang="en-GB" sz="2400" b="1" dirty="0"/>
          </a:p>
          <a:p>
            <a:endParaRPr lang="en-GB" sz="2400" b="1" dirty="0"/>
          </a:p>
          <a:p>
            <a:r>
              <a:rPr lang="en-GB" b="1" dirty="0"/>
              <a:t>leaves the viewer with an open question, or hook, leading them to search for more information, reconsider their views, or get more engaged. </a:t>
            </a:r>
            <a:endParaRPr lang="en-GB" sz="2400" b="1" dirty="0"/>
          </a:p>
        </p:txBody>
      </p:sp>
    </p:spTree>
    <p:extLst>
      <p:ext uri="{BB962C8B-B14F-4D97-AF65-F5344CB8AC3E}">
        <p14:creationId xmlns:p14="http://schemas.microsoft.com/office/powerpoint/2010/main" val="199278138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21FDEBE-BE3E-5C40-81F5-25B462212D63}"/>
              </a:ext>
            </a:extLst>
          </p:cNvPr>
          <p:cNvPicPr>
            <a:picLocks noChangeAspect="1"/>
          </p:cNvPicPr>
          <p:nvPr/>
        </p:nvPicPr>
        <p:blipFill>
          <a:blip r:embed="rId3"/>
          <a:stretch>
            <a:fillRect/>
          </a:stretch>
        </p:blipFill>
        <p:spPr>
          <a:xfrm>
            <a:off x="1747682" y="274638"/>
            <a:ext cx="5055579" cy="2831124"/>
          </a:xfrm>
          <a:prstGeom prst="rect">
            <a:avLst/>
          </a:prstGeom>
        </p:spPr>
      </p:pic>
      <p:pic>
        <p:nvPicPr>
          <p:cNvPr id="10" name="Picture 9">
            <a:extLst>
              <a:ext uri="{FF2B5EF4-FFF2-40B4-BE49-F238E27FC236}">
                <a16:creationId xmlns:a16="http://schemas.microsoft.com/office/drawing/2014/main" id="{ADA72DF9-3A54-0E4F-8980-9A07BEA7CCC3}"/>
              </a:ext>
            </a:extLst>
          </p:cNvPr>
          <p:cNvPicPr>
            <a:picLocks noChangeAspect="1"/>
          </p:cNvPicPr>
          <p:nvPr/>
        </p:nvPicPr>
        <p:blipFill>
          <a:blip r:embed="rId4"/>
          <a:stretch>
            <a:fillRect/>
          </a:stretch>
        </p:blipFill>
        <p:spPr>
          <a:xfrm>
            <a:off x="178929" y="3297106"/>
            <a:ext cx="2867291" cy="3538025"/>
          </a:xfrm>
          <a:prstGeom prst="rect">
            <a:avLst/>
          </a:prstGeom>
        </p:spPr>
      </p:pic>
      <p:pic>
        <p:nvPicPr>
          <p:cNvPr id="11" name="Picture 10">
            <a:extLst>
              <a:ext uri="{FF2B5EF4-FFF2-40B4-BE49-F238E27FC236}">
                <a16:creationId xmlns:a16="http://schemas.microsoft.com/office/drawing/2014/main" id="{D4F2B7C7-1123-D942-9C66-B07A8D71ED1F}"/>
              </a:ext>
            </a:extLst>
          </p:cNvPr>
          <p:cNvPicPr>
            <a:picLocks noChangeAspect="1"/>
          </p:cNvPicPr>
          <p:nvPr/>
        </p:nvPicPr>
        <p:blipFill>
          <a:blip r:embed="rId5"/>
          <a:stretch>
            <a:fillRect/>
          </a:stretch>
        </p:blipFill>
        <p:spPr>
          <a:xfrm>
            <a:off x="4029288" y="3629461"/>
            <a:ext cx="4657512" cy="2873313"/>
          </a:xfrm>
          <a:prstGeom prst="rect">
            <a:avLst/>
          </a:prstGeom>
        </p:spPr>
      </p:pic>
    </p:spTree>
    <p:extLst>
      <p:ext uri="{BB962C8B-B14F-4D97-AF65-F5344CB8AC3E}">
        <p14:creationId xmlns:p14="http://schemas.microsoft.com/office/powerpoint/2010/main" val="4291742784"/>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4096</TotalTime>
  <Words>487</Words>
  <Application>Microsoft Macintosh PowerPoint</Application>
  <PresentationFormat>On-screen Show (4:3)</PresentationFormat>
  <Paragraphs>55</Paragraphs>
  <Slides>9</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Century Gothic</vt:lpstr>
      <vt:lpstr>Office Theme</vt:lpstr>
      <vt:lpstr>DATA, DESIGN &amp; THE CITY</vt:lpstr>
      <vt:lpstr>JUST write </vt:lpstr>
      <vt:lpstr>ANNOUNCEMENTS </vt:lpstr>
      <vt:lpstr>Catrina Randall </vt:lpstr>
      <vt:lpstr>PowerPoint Presentation</vt:lpstr>
      <vt:lpstr>Tactical Tech:</vt:lpstr>
      <vt:lpstr>Tactical Tech:</vt:lpstr>
      <vt:lpstr>Tactical Tech:</vt:lpstr>
      <vt:lpstr>PowerPoint Presentation</vt:lpstr>
    </vt:vector>
  </TitlesOfParts>
  <LinksUpToDate>false</LinksUpToDate>
  <SharedDoc>false</SharedDoc>
  <HyperlinksChanged>false</HyperlinksChanged>
  <AppVersion>16.0016</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Design and Society</dc:title>
  <dc:creator>Ewan Klein, Hassan Waheed, Alexis Heeren</dc:creator>
  <cp:keywords/>
  <cp:lastModifiedBy>CURRIE Morgan</cp:lastModifiedBy>
  <cp:revision>62</cp:revision>
  <dcterms:created xsi:type="dcterms:W3CDTF">2018-11-01T20:24:52Z</dcterms:created>
  <dcterms:modified xsi:type="dcterms:W3CDTF">2019-03-20T08:54:20Z</dcterms:modified>
</cp:coreProperties>
</file>